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Lustria" panose="02000603060000020004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4"/>
    <p:restoredTop sz="94689"/>
  </p:normalViewPr>
  <p:slideViewPr>
    <p:cSldViewPr snapToGrid="0">
      <p:cViewPr varScale="1">
        <p:scale>
          <a:sx n="128" d="100"/>
          <a:sy n="128" d="100"/>
        </p:scale>
        <p:origin x="9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  <a:defRPr sz="54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stria"/>
              <a:buNone/>
              <a:defRPr sz="3600" b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663388" y="510988"/>
            <a:ext cx="3657600" cy="5553636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4799853" y="2130552"/>
            <a:ext cx="3657600" cy="358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ustria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stria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stria"/>
              <a:buNone/>
              <a:defRPr sz="3600" b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>
            <a:spLocks noGrp="1"/>
          </p:cNvSpPr>
          <p:nvPr>
            <p:ph type="pic" idx="2"/>
          </p:nvPr>
        </p:nvSpPr>
        <p:spPr>
          <a:xfrm>
            <a:off x="1828800" y="457199"/>
            <a:ext cx="5486400" cy="3644153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680571" y="5181599"/>
            <a:ext cx="7776882" cy="95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ustria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stria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oryboard">
  <p:cSld name="Storyboard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stria"/>
              <a:buNone/>
              <a:defRPr sz="3600" b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>
            <a:spLocks noGrp="1"/>
          </p:cNvSpPr>
          <p:nvPr>
            <p:ph type="pic" idx="2"/>
          </p:nvPr>
        </p:nvSpPr>
        <p:spPr>
          <a:xfrm>
            <a:off x="685800" y="457200"/>
            <a:ext cx="2331720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680571" y="5181599"/>
            <a:ext cx="7776882" cy="95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ustria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stria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3"/>
          <p:cNvSpPr>
            <a:spLocks noGrp="1"/>
          </p:cNvSpPr>
          <p:nvPr>
            <p:ph type="pic" idx="3"/>
          </p:nvPr>
        </p:nvSpPr>
        <p:spPr>
          <a:xfrm>
            <a:off x="685800" y="2455433"/>
            <a:ext cx="2331720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>
            <a:spLocks noGrp="1"/>
          </p:cNvSpPr>
          <p:nvPr>
            <p:ph type="pic" idx="4"/>
          </p:nvPr>
        </p:nvSpPr>
        <p:spPr>
          <a:xfrm>
            <a:off x="3412490" y="457200"/>
            <a:ext cx="2331720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>
            <a:spLocks noGrp="1"/>
          </p:cNvSpPr>
          <p:nvPr>
            <p:ph type="pic" idx="5"/>
          </p:nvPr>
        </p:nvSpPr>
        <p:spPr>
          <a:xfrm>
            <a:off x="3412490" y="2455433"/>
            <a:ext cx="2331720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>
            <a:spLocks noGrp="1"/>
          </p:cNvSpPr>
          <p:nvPr>
            <p:ph type="pic" idx="6"/>
          </p:nvPr>
        </p:nvSpPr>
        <p:spPr>
          <a:xfrm>
            <a:off x="6139180" y="457200"/>
            <a:ext cx="2331720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>
            <a:spLocks noGrp="1"/>
          </p:cNvSpPr>
          <p:nvPr>
            <p:ph type="pic" idx="7"/>
          </p:nvPr>
        </p:nvSpPr>
        <p:spPr>
          <a:xfrm>
            <a:off x="6139180" y="2455433"/>
            <a:ext cx="2331720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 rot="5400000">
            <a:off x="2384425" y="53975"/>
            <a:ext cx="4373563" cy="777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 rot="5400000">
            <a:off x="5166518" y="2529682"/>
            <a:ext cx="559276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 rot="5400000">
            <a:off x="899319" y="319882"/>
            <a:ext cx="5592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5800" y="1869141"/>
            <a:ext cx="7770813" cy="425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85800" y="1760538"/>
            <a:ext cx="3611880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844733" y="1760538"/>
            <a:ext cx="3611880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3pPr>
            <a:lvl4pPr marL="1828800" lvl="3" indent="-355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4pPr>
            <a:lvl5pPr marL="2286000" lvl="4" indent="-355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>
            <a:spLocks noGrp="1"/>
          </p:cNvSpPr>
          <p:nvPr>
            <p:ph type="pic" idx="2"/>
          </p:nvPr>
        </p:nvSpPr>
        <p:spPr>
          <a:xfrm rot="-60000">
            <a:off x="2056196" y="424650"/>
            <a:ext cx="5031609" cy="337580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  <a:defRPr sz="54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85800" y="2438400"/>
            <a:ext cx="3611880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4845526" y="1550895"/>
            <a:ext cx="3611880" cy="61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4845526" y="2438400"/>
            <a:ext cx="3611880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7"/>
          <p:cNvCxnSpPr/>
          <p:nvPr/>
        </p:nvCxnSpPr>
        <p:spPr>
          <a:xfrm>
            <a:off x="786205" y="2191871"/>
            <a:ext cx="3429000" cy="1588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7"/>
          <p:cNvCxnSpPr/>
          <p:nvPr/>
        </p:nvCxnSpPr>
        <p:spPr>
          <a:xfrm>
            <a:off x="4936966" y="2191871"/>
            <a:ext cx="3429000" cy="1588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stria"/>
              <a:buNone/>
              <a:defRPr sz="3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4800600" y="457200"/>
            <a:ext cx="3657600" cy="566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658905" y="2133601"/>
            <a:ext cx="3657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ustria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stria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eefmagazine.com/business/cow-depreciation-its-real-and-must-be-account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ys.org/news/2018-09-blood-testing-startup-theranos-wsj.html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rovers.com/article/evaluation-feet-and-legs-important-cattle-longevity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eorgia.growingamerica.com/features/2018/05/watched-cow-never-calves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Hay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nterest.com/pin/619596861210839094/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nterest.com/pin/230246599680089400/" TargetMode="Externa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kvetmanual.com/management-and-nutrition/nutrition-beef-cattle/nutritional-requirements-of-beef-cattle?network=g&amp;matchtype=b&amp;keyword=beef%20cattle%20feed%20requirements&amp;creative=228129188387&amp;device=c&amp;devicemodel=&amp;placement=&amp;position=&amp;campaignid=961493643&amp;adgroupid=46575702406&amp;loc_physical_ms=9010229&amp;loc_interest_ms=&amp;gclid=EAIaIQobChMIjI3y0ojt6AIVBZ-fCh2S9g09EAMYAyAAEgKzhfD_BwE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ndsu.edu/ir/bitstream/handle/10365/5354/as1287.pdf" TargetMode="External"/><Relationship Id="rId5" Type="http://schemas.openxmlformats.org/officeDocument/2006/relationships/hyperlink" Target="http://extensionpublications.unl.edu/assets/pdf/ec288.pdf%5C" TargetMode="External"/><Relationship Id="rId4" Type="http://schemas.openxmlformats.org/officeDocument/2006/relationships/hyperlink" Target="https://cefs.ncsu.edu/wp-content/uploads/amazing-grazing-barrel-mineral-feeder-design-may-2013.pdf?x4754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nterest.com/pin/316729786274545459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eef2live.com/story-calf-prices-month-2012-2014-88-112493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amy.com/stock-photo-young-calf-with-identification-tags-in-ears-drinking-from-a-water-58038596.html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eefmagazine.com/communication/california-cattle-producers-beef-state-s-cattle-business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rovers.com/article/eyes-have-it-cows-dominance-shown-through-sight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nterest.com/pin/559431584947648589/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ideshare.net/growelagrovet/poultry-farm-animals-anatomy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253208" y="161936"/>
            <a:ext cx="8655262" cy="111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ustria"/>
              <a:buNone/>
            </a:pPr>
            <a:r>
              <a:rPr lang="en-US" sz="6000"/>
              <a:t>Beef Cattle - Minerals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818741" y="5732058"/>
            <a:ext cx="7406264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ustria"/>
              <a:buNone/>
            </a:pPr>
            <a:r>
              <a:rPr lang="en-US" sz="2600" b="1"/>
              <a:t>Michelle South </a:t>
            </a:r>
            <a:endParaRPr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</a:pPr>
            <a:r>
              <a:rPr lang="en-US" sz="1800"/>
              <a:t>Assistant Area Extension Agent – Agriculture, Livestock </a:t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400" y="1425099"/>
            <a:ext cx="6256875" cy="39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3340475" y="5361700"/>
            <a:ext cx="23628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hlinkClick r:id="rId4"/>
              </a:rPr>
              <a:t>Cow depreciation: It's real and must be accounted for | Beef Magazine</a:t>
            </a:r>
            <a:endParaRPr sz="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574675" y="-143996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/>
              <a:t>VITAMIN K </a:t>
            </a:r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>
            <a:off x="168648" y="1285875"/>
            <a:ext cx="4714876" cy="484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5"/>
              <a:buFont typeface="Lustria"/>
              <a:buChar char="•"/>
            </a:pPr>
            <a:r>
              <a:rPr lang="en-US" sz="2035" b="1" dirty="0"/>
              <a:t>Metabolic Functions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Lustria"/>
              <a:buChar char="•"/>
            </a:pPr>
            <a:r>
              <a:rPr lang="en-US" sz="1850" b="1" dirty="0"/>
              <a:t>Proper liver function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Char char="•"/>
            </a:pPr>
            <a:r>
              <a:rPr lang="en-US" sz="1665" b="1" dirty="0"/>
              <a:t>Production of prothrombin</a:t>
            </a:r>
            <a:endParaRPr sz="1665" b="1"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Lustria"/>
              <a:buChar char="•"/>
            </a:pPr>
            <a:r>
              <a:rPr lang="en-US" sz="1850" b="1" dirty="0"/>
              <a:t>Blood clotting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35"/>
              <a:buFont typeface="Lustria"/>
              <a:buChar char="•"/>
            </a:pPr>
            <a:r>
              <a:rPr lang="en-US" sz="2035" b="1" dirty="0"/>
              <a:t>Source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Lustria"/>
              <a:buChar char="•"/>
            </a:pPr>
            <a:r>
              <a:rPr lang="en-US" sz="1850" b="1" dirty="0"/>
              <a:t>Healthy rumen bacteria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35"/>
              <a:buFont typeface="Lustria"/>
              <a:buChar char="•"/>
            </a:pPr>
            <a:r>
              <a:rPr lang="en-US" sz="2035" b="1" dirty="0"/>
              <a:t>Deficiency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Lustria"/>
              <a:buChar char="•"/>
            </a:pPr>
            <a:r>
              <a:rPr lang="en-US" sz="1850" b="1" dirty="0"/>
              <a:t>Moldy sweet clover hay or silage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Char char="•"/>
            </a:pPr>
            <a:r>
              <a:rPr lang="en-US" sz="1665" b="1" dirty="0"/>
              <a:t>Component in mold prevents production of Prothrombin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35"/>
              <a:buFont typeface="Lustria"/>
              <a:buChar char="•"/>
            </a:pPr>
            <a:r>
              <a:rPr lang="en-US" sz="2035" b="1" dirty="0"/>
              <a:t>Requirement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Lustria"/>
              <a:buChar char="•"/>
            </a:pPr>
            <a:r>
              <a:rPr lang="en-US" sz="1850" b="1" dirty="0"/>
              <a:t>May need to be supplemented until young calves establish good rumen flora </a:t>
            </a:r>
            <a:endParaRPr dirty="0"/>
          </a:p>
          <a:p>
            <a:pPr marL="1035050" lvl="2" indent="-24352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None/>
            </a:pPr>
            <a:endParaRPr sz="1665" dirty="0"/>
          </a:p>
          <a:p>
            <a:pPr marL="342900" lvl="0" indent="-213677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35"/>
              <a:buFont typeface="Lustria"/>
              <a:buNone/>
            </a:pPr>
            <a:endParaRPr sz="2035"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35"/>
              <a:buFont typeface="Lustria"/>
              <a:buNone/>
            </a:pPr>
            <a:endParaRPr sz="2035" dirty="0"/>
          </a:p>
        </p:txBody>
      </p:sp>
      <p:pic>
        <p:nvPicPr>
          <p:cNvPr id="206" name="Google Shape;20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38275"/>
            <a:ext cx="4419600" cy="265175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/>
        </p:nvSpPr>
        <p:spPr>
          <a:xfrm>
            <a:off x="5631675" y="4090025"/>
            <a:ext cx="4883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hlinkClick r:id="rId5"/>
              </a:rPr>
              <a:t>Blood-testing startup Theranos said to be closing (Update)</a:t>
            </a:r>
            <a:endParaRPr sz="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654843" y="-153709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 dirty="0"/>
              <a:t>B- VITAMINS</a:t>
            </a:r>
            <a:endParaRPr dirty="0"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4810127" y="1456926"/>
            <a:ext cx="8027988" cy="525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 dirty="0"/>
              <a:t>Metabolic function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Body fat mobilization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</a:pPr>
            <a:r>
              <a:rPr lang="en-US" b="1" dirty="0"/>
              <a:t>Breakdown and use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Hoof and hair production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Enzyme production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Brain function 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ETC.</a:t>
            </a:r>
            <a:endParaRPr dirty="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 dirty="0"/>
              <a:t>Source 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Cow’s milk 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Healthy rumen bacteria </a:t>
            </a:r>
            <a:endParaRPr dirty="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 dirty="0"/>
              <a:t>Deficiency 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Not enough forage in diet </a:t>
            </a:r>
            <a:endParaRPr dirty="0"/>
          </a:p>
          <a:p>
            <a:pPr marL="342900" lvl="0" indent="-2032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endParaRPr dirty="0"/>
          </a:p>
        </p:txBody>
      </p:sp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7186613" y="6486462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28562"/>
            <a:ext cx="4505326" cy="3132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1052989" y="4561538"/>
            <a:ext cx="552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hlinkClick r:id="rId5"/>
              </a:rPr>
              <a:t>Evaluation of Feet and Legs Important for Cattle Longevity | Drovers</a:t>
            </a:r>
            <a:endParaRPr sz="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685800" y="3921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/>
              <a:t>MINERALS</a:t>
            </a:r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body" idx="1"/>
          </p:nvPr>
        </p:nvSpPr>
        <p:spPr>
          <a:xfrm>
            <a:off x="-142875" y="1376173"/>
            <a:ext cx="4158932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 b="1" dirty="0"/>
              <a:t>MACROMINERALS 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Required in higher quantities </a:t>
            </a:r>
            <a:endParaRPr b="1"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</a:pPr>
            <a:r>
              <a:rPr lang="en-US" b="1" dirty="0"/>
              <a:t>Calcium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</a:pPr>
            <a:r>
              <a:rPr lang="en-US" b="1" dirty="0"/>
              <a:t>Phosphorous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</a:pPr>
            <a:r>
              <a:rPr lang="en-US" b="1" dirty="0"/>
              <a:t>Sodium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</a:pPr>
            <a:r>
              <a:rPr lang="en-US" b="1" dirty="0"/>
              <a:t>Chlorine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</a:pPr>
            <a:r>
              <a:rPr lang="en-US" b="1" dirty="0"/>
              <a:t>Potassium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</a:pPr>
            <a:r>
              <a:rPr lang="en-US" b="1" dirty="0"/>
              <a:t>Sulfur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</a:pPr>
            <a:r>
              <a:rPr lang="en-US" b="1" dirty="0"/>
              <a:t>Magnesium</a:t>
            </a:r>
            <a:endParaRPr dirty="0"/>
          </a:p>
          <a:p>
            <a:pPr marL="685800" lvl="2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</a:pPr>
            <a:endParaRPr dirty="0"/>
          </a:p>
        </p:txBody>
      </p:sp>
      <p:sp>
        <p:nvSpPr>
          <p:cNvPr id="226" name="Google Shape;226;p27"/>
          <p:cNvSpPr txBox="1">
            <a:spLocks noGrp="1"/>
          </p:cNvSpPr>
          <p:nvPr>
            <p:ph type="body" idx="2"/>
          </p:nvPr>
        </p:nvSpPr>
        <p:spPr>
          <a:xfrm>
            <a:off x="3827876" y="1376173"/>
            <a:ext cx="4077873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 b="1"/>
              <a:t>MICROMINERALS </a:t>
            </a:r>
            <a:endParaRPr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/>
              <a:t>Required in lower quantities </a:t>
            </a:r>
            <a:endParaRPr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/>
              <a:t>Cobalt </a:t>
            </a:r>
            <a:endParaRPr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/>
              <a:t>Copper </a:t>
            </a:r>
            <a:endParaRPr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/>
              <a:t>Iodine </a:t>
            </a:r>
            <a:endParaRPr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/>
              <a:t>Iron </a:t>
            </a:r>
            <a:endParaRPr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/>
              <a:t>Manganese</a:t>
            </a:r>
            <a:endParaRPr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/>
              <a:t>Selenium</a:t>
            </a:r>
            <a:endParaRPr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/>
              <a:t>Zinc</a:t>
            </a:r>
            <a:endParaRPr/>
          </a:p>
        </p:txBody>
      </p:sp>
      <p:pic>
        <p:nvPicPr>
          <p:cNvPr id="227" name="Google Shape;22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685800" y="-460601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/>
              <a:t>MACROMINERALS</a:t>
            </a:r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body" idx="1"/>
          </p:nvPr>
        </p:nvSpPr>
        <p:spPr>
          <a:xfrm>
            <a:off x="-206372" y="969270"/>
            <a:ext cx="4254498" cy="46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None/>
            </a:pPr>
            <a:r>
              <a:rPr lang="en-US" sz="1500" b="1" dirty="0"/>
              <a:t>CALCIUM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Char char="•"/>
            </a:pPr>
            <a:r>
              <a:rPr lang="en-US" sz="1500" b="1" dirty="0"/>
              <a:t>Metabolic Function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Char char="•"/>
            </a:pPr>
            <a:r>
              <a:rPr lang="en-US" sz="1500" b="1" dirty="0"/>
              <a:t>Bone development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Char char="•"/>
            </a:pPr>
            <a:r>
              <a:rPr lang="en-US" sz="1500" b="1" dirty="0"/>
              <a:t>Muscle contraction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Char char="•"/>
            </a:pPr>
            <a:r>
              <a:rPr lang="en-US" sz="1500" b="1" dirty="0"/>
              <a:t>Milk production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Char char="•"/>
            </a:pPr>
            <a:r>
              <a:rPr lang="en-US" sz="1500" b="1" dirty="0"/>
              <a:t>Nerve conduction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Char char="•"/>
            </a:pPr>
            <a:r>
              <a:rPr lang="en-US" sz="1500" b="1" dirty="0"/>
              <a:t>Blood clotting </a:t>
            </a:r>
            <a:endParaRPr dirty="0"/>
          </a:p>
          <a:p>
            <a:pPr marL="685800" lvl="2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None/>
            </a:pPr>
            <a:endParaRPr sz="1500" b="1"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Char char="•"/>
            </a:pPr>
            <a:r>
              <a:rPr lang="en-US" sz="1500" b="1" dirty="0"/>
              <a:t>Source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Char char="•"/>
            </a:pPr>
            <a:r>
              <a:rPr lang="en-US" sz="1500" b="1" dirty="0"/>
              <a:t>Grasses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Char char="•"/>
            </a:pPr>
            <a:r>
              <a:rPr lang="en-US" sz="1500" b="1" dirty="0"/>
              <a:t>Legumes</a:t>
            </a:r>
            <a:endParaRPr dirty="0"/>
          </a:p>
          <a:p>
            <a:pPr marL="685800" lvl="2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None/>
            </a:pPr>
            <a:endParaRPr sz="1500" b="1"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Char char="•"/>
            </a:pPr>
            <a:r>
              <a:rPr lang="en-US" sz="1500" b="1" dirty="0"/>
              <a:t>Requirements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Char char="•"/>
            </a:pPr>
            <a:r>
              <a:rPr lang="en-US" sz="1500" b="1" dirty="0"/>
              <a:t>Increased in young animals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Char char="•"/>
            </a:pPr>
            <a:r>
              <a:rPr lang="en-US" sz="1500" b="1" dirty="0"/>
              <a:t>Animals fed just grain or corn silage need supplementation </a:t>
            </a:r>
            <a:endParaRPr dirty="0"/>
          </a:p>
          <a:p>
            <a:pPr marL="1371600" lvl="3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ustria"/>
              <a:buChar char="•"/>
            </a:pPr>
            <a:r>
              <a:rPr lang="en-US" sz="1500" b="1" dirty="0"/>
              <a:t>Corn is low in calcium</a:t>
            </a:r>
            <a:endParaRPr dirty="0"/>
          </a:p>
        </p:txBody>
      </p:sp>
      <p:sp>
        <p:nvSpPr>
          <p:cNvPr id="235" name="Google Shape;235;p28"/>
          <p:cNvSpPr txBox="1">
            <a:spLocks noGrp="1"/>
          </p:cNvSpPr>
          <p:nvPr>
            <p:ph type="body" idx="2"/>
          </p:nvPr>
        </p:nvSpPr>
        <p:spPr>
          <a:xfrm>
            <a:off x="3736357" y="816173"/>
            <a:ext cx="5117131" cy="50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</a:pPr>
            <a:r>
              <a:rPr lang="en-US" sz="1600" b="1" dirty="0"/>
              <a:t>PHOSPHOROUS</a:t>
            </a:r>
            <a:endParaRPr sz="1000" b="1"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</a:pPr>
            <a:r>
              <a:rPr lang="en-US" sz="1600" b="1" dirty="0"/>
              <a:t>Metabolic Function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</a:pPr>
            <a:r>
              <a:rPr lang="en-US" sz="1600" b="1" dirty="0"/>
              <a:t>Bone growth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</a:pPr>
            <a:r>
              <a:rPr lang="en-US" sz="1600" b="1" dirty="0"/>
              <a:t>Skeletal function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</a:pPr>
            <a:r>
              <a:rPr lang="en-US" sz="1600" b="1" dirty="0"/>
              <a:t>Energy metabolism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</a:pPr>
            <a:r>
              <a:rPr lang="en-US" sz="1600" b="1" dirty="0"/>
              <a:t>Formation of enzymes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</a:pPr>
            <a:r>
              <a:rPr lang="en-US" sz="1600" b="1" dirty="0"/>
              <a:t>Formation of genetic material</a:t>
            </a:r>
            <a:endParaRPr dirty="0"/>
          </a:p>
          <a:p>
            <a:pPr marL="685800" lvl="2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</a:pPr>
            <a:endParaRPr sz="1600" b="1"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</a:pPr>
            <a:r>
              <a:rPr lang="en-US" sz="1600" b="1" dirty="0"/>
              <a:t>Source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</a:pPr>
            <a:r>
              <a:rPr lang="en-US" sz="1600" b="1" dirty="0"/>
              <a:t>Soybean meal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</a:pPr>
            <a:r>
              <a:rPr lang="en-US" sz="1600" b="1" dirty="0"/>
              <a:t>Mixed rations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</a:pPr>
            <a:r>
              <a:rPr lang="en-US" sz="1600" b="1" dirty="0"/>
              <a:t>Concentrates </a:t>
            </a:r>
            <a:endParaRPr dirty="0"/>
          </a:p>
          <a:p>
            <a:pPr marL="685800" lvl="2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</a:pPr>
            <a:endParaRPr sz="1600" b="1" dirty="0"/>
          </a:p>
          <a:p>
            <a:pPr marL="685800" lvl="2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</a:pPr>
            <a:endParaRPr sz="1600" b="1"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</a:pPr>
            <a:r>
              <a:rPr lang="en-US" sz="1600" b="1" dirty="0"/>
              <a:t>Requirements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</a:pPr>
            <a:r>
              <a:rPr lang="en-US" sz="1600" b="1" dirty="0"/>
              <a:t>Increased in young animals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</a:pPr>
            <a:r>
              <a:rPr lang="en-US" sz="1600" b="1" dirty="0"/>
              <a:t>Low in most forages, so grass fed only animals will need supplementation </a:t>
            </a:r>
            <a:endParaRPr dirty="0"/>
          </a:p>
          <a:p>
            <a:pPr marL="349250" lvl="1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</a:pPr>
            <a:endParaRPr sz="1600" b="1" dirty="0"/>
          </a:p>
        </p:txBody>
      </p:sp>
      <p:pic>
        <p:nvPicPr>
          <p:cNvPr id="236" name="Google Shape;2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80" y="6133375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/>
          <p:nvPr/>
        </p:nvSpPr>
        <p:spPr>
          <a:xfrm>
            <a:off x="7277101" y="6488668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>
            <a:spLocks noGrp="1"/>
          </p:cNvSpPr>
          <p:nvPr>
            <p:ph type="title"/>
          </p:nvPr>
        </p:nvSpPr>
        <p:spPr>
          <a:xfrm>
            <a:off x="685800" y="-146361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/>
              <a:t>MACROMINERALS</a:t>
            </a:r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body" idx="1"/>
          </p:nvPr>
        </p:nvSpPr>
        <p:spPr>
          <a:xfrm>
            <a:off x="-197202" y="1282170"/>
            <a:ext cx="4427885" cy="557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None/>
            </a:pPr>
            <a:r>
              <a:rPr lang="en-US" sz="1550" b="1"/>
              <a:t>SODIUM and CHOLRINE (SALT)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None/>
            </a:pPr>
            <a:endParaRPr sz="1550" b="1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/>
              <a:t>Metabolic Function </a:t>
            </a:r>
            <a:endParaRPr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/>
              <a:t>Proper function of neural and muscular system</a:t>
            </a:r>
            <a:endParaRPr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/>
              <a:t>Regulate body’s pH and water balance</a:t>
            </a:r>
            <a:endParaRPr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/>
              <a:t>Transmission of nerve impulses </a:t>
            </a:r>
            <a:endParaRPr/>
          </a:p>
          <a:p>
            <a:pPr marL="1035050" lvl="2" indent="-25082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None/>
            </a:pPr>
            <a:endParaRPr sz="1550" b="1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/>
              <a:t>Source</a:t>
            </a:r>
            <a:endParaRPr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/>
              <a:t>Loose Free Choice Minerals </a:t>
            </a:r>
            <a:endParaRPr/>
          </a:p>
          <a:p>
            <a:pPr marL="685800" lvl="2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None/>
            </a:pPr>
            <a:endParaRPr sz="1550" b="1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/>
              <a:t>Requirements </a:t>
            </a:r>
            <a:endParaRPr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/>
              <a:t>Calves</a:t>
            </a:r>
            <a:r>
              <a:rPr lang="en-US" sz="1240" b="1"/>
              <a:t> </a:t>
            </a:r>
            <a:r>
              <a:rPr lang="en-US" sz="1550" b="1"/>
              <a:t>fed</a:t>
            </a:r>
            <a:r>
              <a:rPr lang="en-US" sz="1240" b="1"/>
              <a:t> </a:t>
            </a:r>
            <a:r>
              <a:rPr lang="en-US" sz="1550" b="1"/>
              <a:t>silage</a:t>
            </a:r>
            <a:r>
              <a:rPr lang="en-US" sz="1240" b="1"/>
              <a:t> </a:t>
            </a:r>
            <a:r>
              <a:rPr lang="en-US" sz="1550" b="1"/>
              <a:t>will</a:t>
            </a:r>
            <a:r>
              <a:rPr lang="en-US" sz="1240" b="1"/>
              <a:t> </a:t>
            </a:r>
            <a:r>
              <a:rPr lang="en-US" sz="1550" b="1"/>
              <a:t>consume</a:t>
            </a:r>
            <a:r>
              <a:rPr lang="en-US" sz="1240" b="1"/>
              <a:t> </a:t>
            </a:r>
            <a:r>
              <a:rPr lang="en-US" sz="1550" b="1"/>
              <a:t>more</a:t>
            </a:r>
            <a:r>
              <a:rPr lang="en-US" sz="1240" b="1"/>
              <a:t> </a:t>
            </a:r>
            <a:r>
              <a:rPr lang="en-US" sz="1550" b="1"/>
              <a:t>Salt</a:t>
            </a:r>
            <a:r>
              <a:rPr lang="en-US" sz="1240" b="1"/>
              <a:t> </a:t>
            </a:r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body" idx="2"/>
          </p:nvPr>
        </p:nvSpPr>
        <p:spPr>
          <a:xfrm>
            <a:off x="4330931" y="1282170"/>
            <a:ext cx="4813069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Lustria"/>
              <a:buNone/>
            </a:pPr>
            <a:r>
              <a:rPr lang="en-US" sz="1704" b="1" dirty="0"/>
              <a:t>POTASSIUM 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Lustria"/>
              <a:buNone/>
            </a:pPr>
            <a:endParaRPr sz="100" b="1"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 dirty="0"/>
              <a:t>Metabolic Function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 dirty="0"/>
              <a:t>Acid-base balancing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 dirty="0"/>
              <a:t>Osmotic pressure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 dirty="0"/>
              <a:t>Water retention </a:t>
            </a:r>
            <a:endParaRPr dirty="0"/>
          </a:p>
          <a:p>
            <a:pPr marL="685800" lvl="2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None/>
            </a:pPr>
            <a:endParaRPr sz="1550" b="1"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 dirty="0"/>
              <a:t>Source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 dirty="0"/>
              <a:t>Lush grasses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 dirty="0"/>
              <a:t>Good quality hay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 dirty="0"/>
              <a:t>Loose free choice minerals</a:t>
            </a:r>
            <a:endParaRPr dirty="0"/>
          </a:p>
          <a:p>
            <a:pPr marL="685800" lvl="2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None/>
            </a:pPr>
            <a:endParaRPr sz="1550" b="1"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 dirty="0"/>
              <a:t>Requirements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Char char="•"/>
            </a:pPr>
            <a:r>
              <a:rPr lang="en-US" sz="1550" b="1" dirty="0"/>
              <a:t>May need supplementation in winter if hay was rained on or of fair quality</a:t>
            </a:r>
            <a:endParaRPr dirty="0"/>
          </a:p>
          <a:p>
            <a:pPr marL="685800" lvl="2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None/>
            </a:pPr>
            <a:r>
              <a:rPr lang="en-US" sz="1550" dirty="0"/>
              <a:t> </a:t>
            </a:r>
            <a:endParaRPr dirty="0"/>
          </a:p>
        </p:txBody>
      </p:sp>
      <p:pic>
        <p:nvPicPr>
          <p:cNvPr id="245" name="Google Shape;24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685800" y="-417418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/>
              <a:t>MACROMINERALS</a:t>
            </a:r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498755" y="852268"/>
            <a:ext cx="3848100" cy="52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40"/>
              <a:buFont typeface="Lustria"/>
              <a:buChar char="•"/>
            </a:pPr>
            <a:r>
              <a:rPr lang="en-US" sz="1540" b="1" dirty="0"/>
              <a:t>SULFUR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Char char="•"/>
            </a:pPr>
            <a:r>
              <a:rPr lang="en-US" sz="1400" b="1" dirty="0"/>
              <a:t>Metabolic Functions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Lustria"/>
              <a:buChar char="•"/>
            </a:pPr>
            <a:r>
              <a:rPr lang="en-US" sz="1260" b="1" dirty="0"/>
              <a:t>Protein synthesis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Lustria"/>
              <a:buChar char="•"/>
            </a:pPr>
            <a:r>
              <a:rPr lang="en-US" sz="1260" b="1" dirty="0"/>
              <a:t>Hair growth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Lustria"/>
              <a:buChar char="•"/>
            </a:pPr>
            <a:r>
              <a:rPr lang="en-US" sz="1260" b="1" dirty="0"/>
              <a:t>Milk production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Lustria"/>
              <a:buChar char="•"/>
            </a:pPr>
            <a:r>
              <a:rPr lang="en-US" sz="1260" b="1" dirty="0"/>
              <a:t>Enzyme activity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Lustria"/>
              <a:buChar char="•"/>
            </a:pPr>
            <a:r>
              <a:rPr lang="en-US" sz="1260" b="1" dirty="0"/>
              <a:t>Hormone activity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Lustria"/>
              <a:buChar char="•"/>
            </a:pPr>
            <a:r>
              <a:rPr lang="en-US" sz="1260" b="1" dirty="0"/>
              <a:t>Hemoglobin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Lustria"/>
              <a:buChar char="•"/>
            </a:pPr>
            <a:r>
              <a:rPr lang="en-US" sz="1260" b="1" dirty="0"/>
              <a:t>Connective tissue formation</a:t>
            </a:r>
            <a:endParaRPr dirty="0"/>
          </a:p>
          <a:p>
            <a:pPr marL="1035050" lvl="2" indent="-26924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Lustria"/>
              <a:buNone/>
            </a:pPr>
            <a:endParaRPr sz="1260" b="1"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Char char="•"/>
            </a:pPr>
            <a:r>
              <a:rPr lang="en-US" sz="1400" b="1" dirty="0"/>
              <a:t>Source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Lustria"/>
              <a:buChar char="•"/>
            </a:pPr>
            <a:r>
              <a:rPr lang="en-US" sz="1260" b="1" dirty="0"/>
              <a:t>Distiller’s grains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Lustria"/>
              <a:buChar char="•"/>
            </a:pPr>
            <a:r>
              <a:rPr lang="en-US" sz="1260" b="1" dirty="0"/>
              <a:t>Corn gluten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Lustria"/>
              <a:buChar char="•"/>
            </a:pPr>
            <a:r>
              <a:rPr lang="en-US" sz="1260" b="1" dirty="0"/>
              <a:t>Mixed rations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Lustria"/>
              <a:buChar char="•"/>
            </a:pPr>
            <a:r>
              <a:rPr lang="en-US" sz="1260" b="1" dirty="0"/>
              <a:t>Loose free choice minerals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Lustria"/>
              <a:buChar char="•"/>
            </a:pPr>
            <a:r>
              <a:rPr lang="en-US" sz="1260" b="1" dirty="0"/>
              <a:t>Occasionally water</a:t>
            </a:r>
            <a:endParaRPr dirty="0"/>
          </a:p>
          <a:p>
            <a:pPr marL="685800" lvl="2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Lustria"/>
              <a:buNone/>
            </a:pPr>
            <a:endParaRPr sz="1260" b="1"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Char char="•"/>
            </a:pPr>
            <a:r>
              <a:rPr lang="en-US" sz="1400" b="1" dirty="0"/>
              <a:t>Requirements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Char char="•"/>
            </a:pPr>
            <a:r>
              <a:rPr lang="en-US" sz="1400" b="1" dirty="0"/>
              <a:t>Grass fed only cattle will need supplementation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Char char="•"/>
            </a:pPr>
            <a:r>
              <a:rPr lang="en-US" sz="1400" b="1" dirty="0"/>
              <a:t>Can be fed in excess which will lead to copper deficiency </a:t>
            </a:r>
            <a:r>
              <a:rPr lang="en-US" sz="1400" dirty="0"/>
              <a:t>	</a:t>
            </a:r>
            <a:endParaRPr dirty="0"/>
          </a:p>
        </p:txBody>
      </p:sp>
      <p:sp>
        <p:nvSpPr>
          <p:cNvPr id="254" name="Google Shape;254;p30"/>
          <p:cNvSpPr txBox="1">
            <a:spLocks noGrp="1"/>
          </p:cNvSpPr>
          <p:nvPr>
            <p:ph type="body" idx="2"/>
          </p:nvPr>
        </p:nvSpPr>
        <p:spPr>
          <a:xfrm>
            <a:off x="4412932" y="934945"/>
            <a:ext cx="4299268" cy="560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70"/>
              <a:buFont typeface="Lustria"/>
              <a:buNone/>
            </a:pPr>
            <a:r>
              <a:rPr lang="en-US" sz="1470" b="1" dirty="0"/>
              <a:t>MAGNESIUM</a:t>
            </a:r>
            <a:endParaRPr sz="1330" b="1" dirty="0"/>
          </a:p>
          <a:p>
            <a:pPr marL="685800" lvl="1" indent="-33654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30"/>
              <a:buFont typeface="Lustria"/>
              <a:buChar char="•"/>
            </a:pPr>
            <a:r>
              <a:rPr lang="en-US" sz="1330" b="1" dirty="0"/>
              <a:t>Metabolic Functions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30"/>
              <a:buFont typeface="Lustria"/>
              <a:buChar char="•"/>
            </a:pPr>
            <a:r>
              <a:rPr lang="en-US" sz="1330" b="1" dirty="0"/>
              <a:t>Enzyme function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30"/>
              <a:buFont typeface="Lustria"/>
              <a:buChar char="•"/>
            </a:pPr>
            <a:r>
              <a:rPr lang="en-US" sz="1330" b="1" dirty="0"/>
              <a:t>Carbohydrate metabolism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30"/>
              <a:buFont typeface="Lustria"/>
              <a:buChar char="•"/>
            </a:pPr>
            <a:r>
              <a:rPr lang="en-US" sz="1330" b="1" dirty="0"/>
              <a:t>Nervous system function</a:t>
            </a:r>
            <a:endParaRPr dirty="0"/>
          </a:p>
          <a:p>
            <a:pPr marL="685800" lvl="2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30"/>
              <a:buFont typeface="Lustria"/>
              <a:buNone/>
            </a:pPr>
            <a:endParaRPr sz="1330" b="1" dirty="0"/>
          </a:p>
          <a:p>
            <a:pPr marL="685800" lvl="1" indent="-33654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30"/>
              <a:buFont typeface="Lustria"/>
              <a:buChar char="•"/>
            </a:pPr>
            <a:r>
              <a:rPr lang="en-US" sz="1330" b="1" dirty="0"/>
              <a:t>Source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30"/>
              <a:buFont typeface="Lustria"/>
              <a:buChar char="•"/>
            </a:pPr>
            <a:r>
              <a:rPr lang="en-US" sz="1330" b="1" dirty="0"/>
              <a:t>Loose free choice minerals</a:t>
            </a:r>
            <a:endParaRPr dirty="0"/>
          </a:p>
          <a:p>
            <a:pPr marL="685800" lvl="2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30"/>
              <a:buFont typeface="Lustria"/>
              <a:buNone/>
            </a:pPr>
            <a:endParaRPr sz="1330" b="1" dirty="0"/>
          </a:p>
          <a:p>
            <a:pPr marL="685800" lvl="1" indent="-33654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30"/>
              <a:buFont typeface="Lustria"/>
              <a:buChar char="•"/>
            </a:pPr>
            <a:r>
              <a:rPr lang="en-US" sz="1330" b="1" dirty="0"/>
              <a:t>Requirements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30"/>
              <a:buFont typeface="Lustria"/>
              <a:buChar char="•"/>
            </a:pPr>
            <a:r>
              <a:rPr lang="en-US" sz="1330" b="1" dirty="0"/>
              <a:t>Need to be supplemented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30"/>
              <a:buFont typeface="Lustria"/>
              <a:buChar char="•"/>
            </a:pPr>
            <a:r>
              <a:rPr lang="en-US" sz="1330" b="1" dirty="0"/>
              <a:t>Especially in spring when grasses are very lush</a:t>
            </a:r>
            <a:endParaRPr dirty="0"/>
          </a:p>
          <a:p>
            <a:pPr marL="1371600" lvl="3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30"/>
              <a:buFont typeface="Lustria"/>
              <a:buChar char="•"/>
            </a:pPr>
            <a:r>
              <a:rPr lang="en-US" sz="1330" b="1" dirty="0"/>
              <a:t>Grass Tetany can occur</a:t>
            </a:r>
            <a:endParaRPr dirty="0"/>
          </a:p>
        </p:txBody>
      </p:sp>
      <p:pic>
        <p:nvPicPr>
          <p:cNvPr id="255" name="Google Shape;25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256" y="6076730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xfrm>
            <a:off x="685800" y="-291727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/>
              <a:t>MICROMINERALS</a:t>
            </a:r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body" idx="1"/>
          </p:nvPr>
        </p:nvSpPr>
        <p:spPr>
          <a:xfrm>
            <a:off x="0" y="1681035"/>
            <a:ext cx="3611880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Lustria"/>
              <a:buNone/>
            </a:pPr>
            <a:r>
              <a:rPr lang="en-US" sz="1870" b="1" dirty="0"/>
              <a:t>COBALT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Char char="✧"/>
            </a:pPr>
            <a:r>
              <a:rPr lang="en-US" sz="1870" b="1" dirty="0"/>
              <a:t>Metabolic Functions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✧"/>
            </a:pPr>
            <a:r>
              <a:rPr lang="en-US" sz="1700" b="1" dirty="0"/>
              <a:t>Component of Vitamin B-12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✧"/>
            </a:pPr>
            <a:r>
              <a:rPr lang="en-US" sz="1700" b="1" dirty="0"/>
              <a:t>Nervous system function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✧"/>
            </a:pPr>
            <a:r>
              <a:rPr lang="en-US" sz="1700" b="1" dirty="0"/>
              <a:t>Formation of red blood cells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Char char="✧"/>
            </a:pPr>
            <a:r>
              <a:rPr lang="en-US" sz="1870" b="1" dirty="0"/>
              <a:t>Source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✧"/>
            </a:pPr>
            <a:r>
              <a:rPr lang="en-US" sz="1700" b="1" dirty="0"/>
              <a:t>Rumen bacteria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✧"/>
            </a:pPr>
            <a:r>
              <a:rPr lang="en-US" sz="1700" b="1" dirty="0"/>
              <a:t>Loose free choice minerals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Char char="✧"/>
            </a:pPr>
            <a:r>
              <a:rPr lang="en-US" sz="1870" b="1" dirty="0"/>
              <a:t>Requirements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✧"/>
            </a:pPr>
            <a:r>
              <a:rPr lang="en-US" sz="1700" b="1" dirty="0"/>
              <a:t>Typically supplemented to ensure that deficiency does not occur</a:t>
            </a:r>
            <a:endParaRPr dirty="0"/>
          </a:p>
        </p:txBody>
      </p:sp>
      <p:sp>
        <p:nvSpPr>
          <p:cNvPr id="263" name="Google Shape;263;p31"/>
          <p:cNvSpPr txBox="1">
            <a:spLocks noGrp="1"/>
          </p:cNvSpPr>
          <p:nvPr>
            <p:ph type="body" idx="2"/>
          </p:nvPr>
        </p:nvSpPr>
        <p:spPr>
          <a:xfrm>
            <a:off x="4234180" y="2903410"/>
            <a:ext cx="3611880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Lustria"/>
              <a:buNone/>
            </a:pPr>
            <a:r>
              <a:rPr lang="en-US" sz="1870" b="1" dirty="0"/>
              <a:t>COPPER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Char char="✧"/>
            </a:pPr>
            <a:r>
              <a:rPr lang="en-US" sz="1870" b="1" dirty="0"/>
              <a:t>Metabolic Functions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✧"/>
            </a:pPr>
            <a:r>
              <a:rPr lang="en-US" sz="1700" b="1" dirty="0"/>
              <a:t>Enzyme systems needed for normal growth and maintenance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Char char="✧"/>
            </a:pPr>
            <a:r>
              <a:rPr lang="en-US" sz="1870" b="1" dirty="0"/>
              <a:t>Source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✧"/>
            </a:pPr>
            <a:r>
              <a:rPr lang="en-US" sz="1700" b="1" dirty="0"/>
              <a:t>Loose free choice Minerals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Char char="✧"/>
            </a:pPr>
            <a:r>
              <a:rPr lang="en-US" sz="1870" b="1" dirty="0"/>
              <a:t>Requirements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✧"/>
            </a:pPr>
            <a:r>
              <a:rPr lang="en-US" sz="1700" b="1" dirty="0"/>
              <a:t>Increased in growing animals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✧"/>
            </a:pPr>
            <a:r>
              <a:rPr lang="en-US" sz="1700" b="1" dirty="0"/>
              <a:t>Most common mineral deficiency in cattle 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None/>
            </a:pPr>
            <a:endParaRPr sz="1700" b="1" dirty="0"/>
          </a:p>
          <a:p>
            <a:pPr marL="68580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None/>
            </a:pPr>
            <a:endParaRPr sz="1700" b="1" dirty="0"/>
          </a:p>
          <a:p>
            <a:pPr marL="342900" lvl="0" indent="-224155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None/>
            </a:pPr>
            <a:endParaRPr sz="1870" b="1" dirty="0"/>
          </a:p>
        </p:txBody>
      </p:sp>
      <p:pic>
        <p:nvPicPr>
          <p:cNvPr id="264" name="Google Shape;26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1"/>
          <p:cNvSpPr txBox="1"/>
          <p:nvPr/>
        </p:nvSpPr>
        <p:spPr>
          <a:xfrm>
            <a:off x="7477919" y="6350543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pic>
        <p:nvPicPr>
          <p:cNvPr id="266" name="Google Shape;26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5516" y="1288820"/>
            <a:ext cx="4192844" cy="146391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1"/>
          <p:cNvSpPr txBox="1"/>
          <p:nvPr/>
        </p:nvSpPr>
        <p:spPr>
          <a:xfrm>
            <a:off x="6786725" y="264585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hlinkClick r:id="rId5"/>
              </a:rPr>
              <a:t>A Watched Cow Never Calves - Growing Georgia</a:t>
            </a:r>
            <a:endParaRPr sz="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title"/>
          </p:nvPr>
        </p:nvSpPr>
        <p:spPr>
          <a:xfrm>
            <a:off x="685800" y="-204319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/>
              <a:t>MICROMINERALS</a:t>
            </a:r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body" idx="1"/>
          </p:nvPr>
        </p:nvSpPr>
        <p:spPr>
          <a:xfrm>
            <a:off x="0" y="1366838"/>
            <a:ext cx="3269933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Lustria"/>
              <a:buNone/>
            </a:pPr>
            <a:r>
              <a:rPr lang="en-US" sz="1704" b="1" dirty="0"/>
              <a:t>IODINE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Noto Sans Symbols"/>
              <a:buChar char="✧"/>
            </a:pPr>
            <a:r>
              <a:rPr lang="en-US" sz="1704" b="1" dirty="0"/>
              <a:t>Metabolic Function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Thyroid hormone function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Energy metabolism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Noto Sans Symbols"/>
              <a:buChar char="✧"/>
            </a:pPr>
            <a:r>
              <a:rPr lang="en-US" sz="1704" b="1" dirty="0"/>
              <a:t>Source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Loose free choice Minerals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Noto Sans Symbols"/>
              <a:buChar char="✧"/>
            </a:pPr>
            <a:r>
              <a:rPr lang="en-US" sz="1704" b="1" dirty="0"/>
              <a:t>Requirements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Deficiencies are rare in cow herds but can be seen in newborns </a:t>
            </a:r>
            <a:r>
              <a:rPr lang="en-US" sz="1550" dirty="0"/>
              <a:t>	</a:t>
            </a:r>
            <a:endParaRPr dirty="0"/>
          </a:p>
        </p:txBody>
      </p:sp>
      <p:sp>
        <p:nvSpPr>
          <p:cNvPr id="274" name="Google Shape;274;p32"/>
          <p:cNvSpPr txBox="1">
            <a:spLocks noGrp="1"/>
          </p:cNvSpPr>
          <p:nvPr>
            <p:ph type="body" idx="2"/>
          </p:nvPr>
        </p:nvSpPr>
        <p:spPr>
          <a:xfrm>
            <a:off x="2835925" y="1320181"/>
            <a:ext cx="3232467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Lustria"/>
              <a:buNone/>
            </a:pPr>
            <a:r>
              <a:rPr lang="en-US" sz="1704" b="1" dirty="0"/>
              <a:t>IRON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Noto Sans Symbols"/>
              <a:buChar char="✧"/>
            </a:pPr>
            <a:r>
              <a:rPr lang="en-US" sz="1704" b="1" dirty="0"/>
              <a:t>Metabolic Function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Formation of hemoglobin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Noto Sans Symbols"/>
              <a:buChar char="✧"/>
            </a:pPr>
            <a:r>
              <a:rPr lang="en-US" sz="1704" b="1" dirty="0"/>
              <a:t>Source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Forages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Loose free choice minerals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Noto Sans Symbols"/>
              <a:buChar char="✧"/>
            </a:pPr>
            <a:r>
              <a:rPr lang="en-US" sz="1704" b="1" dirty="0"/>
              <a:t>Requirements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Not typically needed in animals that are grazing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May need to be supplemented during winter, if hay is not of good quality</a:t>
            </a:r>
            <a:endParaRPr dirty="0"/>
          </a:p>
          <a:p>
            <a:pPr marL="349250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Lustria"/>
              <a:buNone/>
            </a:pPr>
            <a:r>
              <a:rPr lang="en-US" sz="1550" b="1" dirty="0"/>
              <a:t> </a:t>
            </a:r>
            <a:endParaRPr dirty="0"/>
          </a:p>
        </p:txBody>
      </p:sp>
      <p:sp>
        <p:nvSpPr>
          <p:cNvPr id="275" name="Google Shape;275;p32"/>
          <p:cNvSpPr txBox="1"/>
          <p:nvPr/>
        </p:nvSpPr>
        <p:spPr>
          <a:xfrm>
            <a:off x="6144557" y="1218880"/>
            <a:ext cx="3018176" cy="504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MANGANESE</a:t>
            </a:r>
            <a:endParaRPr sz="1700" b="1"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1600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✧"/>
            </a:pPr>
            <a:r>
              <a:rPr lang="en-US" sz="1600" b="1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Metabolic Function</a:t>
            </a:r>
            <a:endParaRPr b="1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✧"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Normal reproduction</a:t>
            </a:r>
            <a:endParaRPr b="1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✧"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Fetal development </a:t>
            </a:r>
            <a:endParaRPr b="1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✧"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Udder development </a:t>
            </a:r>
            <a:endParaRPr b="1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✧"/>
            </a:pPr>
            <a:r>
              <a:rPr lang="en-US" sz="1600" b="1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Source </a:t>
            </a:r>
            <a:endParaRPr b="1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✧"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Forages </a:t>
            </a:r>
            <a:endParaRPr b="1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✧"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Loose free </a:t>
            </a:r>
            <a:r>
              <a:rPr lang="en-US" sz="1600" b="1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hoice </a:t>
            </a:r>
            <a:r>
              <a:rPr lang="en-US" sz="1600" b="1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inerals </a:t>
            </a:r>
            <a:endParaRPr b="1" dirty="0"/>
          </a:p>
          <a:p>
            <a:pPr marL="742950" marR="0" lvl="1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1600" b="1" i="0" u="none" strike="noStrike" cap="none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✧"/>
            </a:pPr>
            <a:r>
              <a:rPr lang="en-US" sz="1600" b="1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Requirements 	</a:t>
            </a:r>
            <a:endParaRPr b="1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✧"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Deficiency is rare in grazing cattle</a:t>
            </a:r>
            <a:endParaRPr b="1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✧"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May need to supplement cattle in winter or if one corn grain diet </a:t>
            </a:r>
            <a:endParaRPr b="1" dirty="0"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76" name="Google Shape;27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2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>
            <a:spLocks noGrp="1"/>
          </p:cNvSpPr>
          <p:nvPr>
            <p:ph type="title"/>
          </p:nvPr>
        </p:nvSpPr>
        <p:spPr>
          <a:xfrm>
            <a:off x="685800" y="-227106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/>
              <a:t>MICROMINERALS</a:t>
            </a:r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body" idx="1"/>
          </p:nvPr>
        </p:nvSpPr>
        <p:spPr>
          <a:xfrm>
            <a:off x="168648" y="1245534"/>
            <a:ext cx="3611880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Lustria"/>
              <a:buNone/>
            </a:pPr>
            <a:r>
              <a:rPr lang="en-US" sz="1704" b="1" dirty="0"/>
              <a:t>SELENIUM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Noto Sans Symbols"/>
              <a:buChar char="✧"/>
            </a:pPr>
            <a:r>
              <a:rPr lang="en-US" sz="1704" b="1" dirty="0"/>
              <a:t>Metabolic Functions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Muscle function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Proper reproductive performance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Noto Sans Symbols"/>
              <a:buChar char="✧"/>
            </a:pPr>
            <a:r>
              <a:rPr lang="en-US" sz="1704" b="1" dirty="0"/>
              <a:t>Source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Loose free choice minerals </a:t>
            </a:r>
            <a:r>
              <a:rPr lang="en-US" sz="1550" b="1" i="1" dirty="0"/>
              <a:t>ONLY</a:t>
            </a:r>
            <a:endParaRPr i="1"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Noto Sans Symbols"/>
              <a:buChar char="✧"/>
            </a:pPr>
            <a:r>
              <a:rPr lang="en-US" sz="1704" b="1" dirty="0"/>
              <a:t>Requirements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Selenium can cause a muscle wasting and scours if deficient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Can be very toxic if not given in the appropriate amount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5"/>
              <a:buFont typeface="Noto Sans Symbols"/>
              <a:buChar char="✧"/>
            </a:pPr>
            <a:r>
              <a:rPr lang="en-US" sz="1395" b="1" dirty="0"/>
              <a:t>ONLY USE PRE-MIXES </a:t>
            </a:r>
            <a:endParaRPr dirty="0"/>
          </a:p>
          <a:p>
            <a:pPr marL="342900" lvl="0" indent="-234632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5"/>
              <a:buFont typeface="Noto Sans Symbols"/>
              <a:buNone/>
            </a:pPr>
            <a:endParaRPr sz="1704" b="1" dirty="0"/>
          </a:p>
        </p:txBody>
      </p:sp>
      <p:sp>
        <p:nvSpPr>
          <p:cNvPr id="284" name="Google Shape;284;p33"/>
          <p:cNvSpPr txBox="1">
            <a:spLocks noGrp="1"/>
          </p:cNvSpPr>
          <p:nvPr>
            <p:ph type="body" idx="2"/>
          </p:nvPr>
        </p:nvSpPr>
        <p:spPr>
          <a:xfrm>
            <a:off x="4479028" y="1202765"/>
            <a:ext cx="3611880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Lustria"/>
              <a:buNone/>
            </a:pPr>
            <a:r>
              <a:rPr lang="en-US" sz="1704" b="1" dirty="0"/>
              <a:t>ZINC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Noto Sans Symbols"/>
              <a:buChar char="✧"/>
            </a:pPr>
            <a:r>
              <a:rPr lang="en-US" sz="1704" b="1" dirty="0"/>
              <a:t>Metabolic Functions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Enzyme function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Immunity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Male reproduction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Skin and hoof growth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Noto Sans Symbols"/>
              <a:buChar char="✧"/>
            </a:pPr>
            <a:r>
              <a:rPr lang="en-US" sz="1704" b="1" dirty="0"/>
              <a:t>Source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Some forages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Loose free choice minerals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4"/>
              <a:buFont typeface="Noto Sans Symbols"/>
              <a:buChar char="✧"/>
            </a:pPr>
            <a:r>
              <a:rPr lang="en-US" sz="1704" b="1" dirty="0"/>
              <a:t>Requirements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Noto Sans Symbols"/>
              <a:buChar char="✧"/>
            </a:pPr>
            <a:r>
              <a:rPr lang="en-US" sz="1550" b="1" dirty="0"/>
              <a:t>Increased for growing animals </a:t>
            </a:r>
            <a:endParaRPr dirty="0"/>
          </a:p>
        </p:txBody>
      </p:sp>
      <p:pic>
        <p:nvPicPr>
          <p:cNvPr id="285" name="Google Shape;28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3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>
            <a:spLocks noGrp="1"/>
          </p:cNvSpPr>
          <p:nvPr>
            <p:ph type="title"/>
          </p:nvPr>
        </p:nvSpPr>
        <p:spPr>
          <a:xfrm>
            <a:off x="685800" y="-132977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/>
              <a:t>FORAGES </a:t>
            </a:r>
            <a:endParaRPr/>
          </a:p>
        </p:txBody>
      </p:sp>
      <p:sp>
        <p:nvSpPr>
          <p:cNvPr id="292" name="Google Shape;292;p34"/>
          <p:cNvSpPr txBox="1">
            <a:spLocks noGrp="1"/>
          </p:cNvSpPr>
          <p:nvPr>
            <p:ph type="body" idx="1"/>
          </p:nvPr>
        </p:nvSpPr>
        <p:spPr>
          <a:xfrm>
            <a:off x="3057245" y="1364022"/>
            <a:ext cx="6086755" cy="530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 dirty="0"/>
              <a:t>Good quality forages are ideal and needed for optimal growth </a:t>
            </a:r>
            <a:endParaRPr dirty="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 dirty="0"/>
              <a:t>Source of many nutrients </a:t>
            </a:r>
            <a:endParaRPr dirty="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 dirty="0"/>
              <a:t>Calves need unlimited access to dry forage 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Don’t want them to have to fight for forage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</a:pPr>
            <a:r>
              <a:rPr lang="en-US" b="1" dirty="0"/>
              <a:t>Put enough hay out that will be eaten without waste, but will allow calves the chance to eat without too many cows crowding hay.</a:t>
            </a:r>
            <a:endParaRPr dirty="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 dirty="0"/>
              <a:t>Without adequate forages rumen microbes can not properly function 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Leads to deficiencies and health problems </a:t>
            </a:r>
            <a:endParaRPr dirty="0"/>
          </a:p>
          <a:p>
            <a:pPr marL="1035050" lvl="2" indent="-2349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</a:pPr>
            <a:endParaRPr dirty="0"/>
          </a:p>
        </p:txBody>
      </p:sp>
      <p:pic>
        <p:nvPicPr>
          <p:cNvPr id="293" name="Google Shape;29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648" y="1947769"/>
            <a:ext cx="2825752" cy="3529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4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sp>
        <p:nvSpPr>
          <p:cNvPr id="296" name="Google Shape;296;p34"/>
          <p:cNvSpPr txBox="1"/>
          <p:nvPr/>
        </p:nvSpPr>
        <p:spPr>
          <a:xfrm>
            <a:off x="1157850" y="5476875"/>
            <a:ext cx="110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hlinkClick r:id="rId5"/>
              </a:rPr>
              <a:t>Hay - Wikipedia</a:t>
            </a:r>
            <a:endParaRPr sz="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lang="en-US" sz="5400" b="1"/>
              <a:t>HERD GOALS</a:t>
            </a: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29863" y="1363693"/>
            <a:ext cx="4918079" cy="435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Char char="✧"/>
            </a:pPr>
            <a:r>
              <a:rPr lang="en-US" sz="1870" dirty="0"/>
              <a:t> </a:t>
            </a:r>
            <a:r>
              <a:rPr lang="en-US" sz="1870" b="1" dirty="0"/>
              <a:t>Healthy herd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Char char="✧"/>
            </a:pPr>
            <a:r>
              <a:rPr lang="en-US" sz="1870" b="1" dirty="0"/>
              <a:t>Good body condition on cows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Char char="✧"/>
            </a:pPr>
            <a:r>
              <a:rPr lang="en-US" sz="1870" b="1" dirty="0"/>
              <a:t>5 to 6 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Char char="✧"/>
            </a:pPr>
            <a:r>
              <a:rPr lang="en-US" sz="1870" b="1" dirty="0"/>
              <a:t>Produce one calf per cow every year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Char char="✧"/>
            </a:pPr>
            <a:r>
              <a:rPr lang="en-US" sz="1870" b="1" dirty="0"/>
              <a:t>highest possible live calf crop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Char char="✧"/>
            </a:pPr>
            <a:r>
              <a:rPr lang="en-US" sz="1870" b="1" dirty="0"/>
              <a:t>70% or Above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Char char="✧"/>
            </a:pPr>
            <a:r>
              <a:rPr lang="en-US" sz="1870" b="1" dirty="0"/>
              <a:t> No dystocia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Noto Sans Symbols"/>
              <a:buChar char="✧"/>
            </a:pPr>
            <a:r>
              <a:rPr lang="en-US" sz="1870" b="1" dirty="0"/>
              <a:t> High weaning weights 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90"/>
              <a:buFont typeface="Lustria"/>
              <a:buNone/>
            </a:pPr>
            <a:r>
              <a:rPr lang="en-US" sz="2890" b="1" dirty="0"/>
              <a:t>ALL ARE AFFECTED BY NUTRITION</a:t>
            </a:r>
            <a:endParaRPr dirty="0"/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342" y="1703294"/>
            <a:ext cx="2857500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5400350" y="5646650"/>
            <a:ext cx="28575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hlinkClick r:id="rId5"/>
              </a:rPr>
              <a:t>Black Angus Calf | Cow calf, Cattle, Cute cows</a:t>
            </a:r>
            <a:endParaRPr sz="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/>
              <a:t>PROVIDING MINERALS</a:t>
            </a:r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body" idx="1"/>
          </p:nvPr>
        </p:nvSpPr>
        <p:spPr>
          <a:xfrm>
            <a:off x="685800" y="1869141"/>
            <a:ext cx="7770813" cy="425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Char char="•"/>
            </a:pPr>
            <a:r>
              <a:rPr lang="en-US" sz="2400"/>
              <a:t>Beef cattle regulate own intake of vitamins and minerals</a:t>
            </a:r>
            <a:endParaRPr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Char char="•"/>
            </a:pPr>
            <a:r>
              <a:rPr lang="en-US" sz="2400"/>
              <a:t>Need UNLIMITED FREE CHOICE ACCESS</a:t>
            </a:r>
            <a:endParaRPr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Char char="•"/>
            </a:pPr>
            <a:r>
              <a:rPr lang="en-US" sz="2400"/>
              <a:t>Allows cattle to meet own requirements </a:t>
            </a:r>
            <a:endParaRPr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Char char="•"/>
            </a:pPr>
            <a:r>
              <a:rPr lang="en-US" sz="2400"/>
              <a:t> Easy access feeders </a:t>
            </a:r>
            <a:endParaRPr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Char char="•"/>
            </a:pPr>
            <a:r>
              <a:rPr lang="en-US" sz="2400"/>
              <a:t>  Some can be expensive $$$</a:t>
            </a:r>
            <a:endParaRPr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Char char="•"/>
            </a:pPr>
            <a:r>
              <a:rPr lang="en-US" sz="2400"/>
              <a:t>DIY FEEDER →  Cheaper → Money Saved </a:t>
            </a:r>
            <a:endParaRPr/>
          </a:p>
          <a:p>
            <a:pPr marL="342900" lvl="0" indent="-2032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endParaRPr/>
          </a:p>
          <a:p>
            <a:pPr marL="349250" lvl="1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</a:pPr>
            <a:endParaRPr/>
          </a:p>
        </p:txBody>
      </p:sp>
      <p:pic>
        <p:nvPicPr>
          <p:cNvPr id="303" name="Google Shape;30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/>
              <a:t>DYI FEEDER</a:t>
            </a:r>
            <a:endParaRPr/>
          </a:p>
        </p:txBody>
      </p:sp>
      <p:sp>
        <p:nvSpPr>
          <p:cNvPr id="310" name="Google Shape;310;p36"/>
          <p:cNvSpPr txBox="1">
            <a:spLocks noGrp="1"/>
          </p:cNvSpPr>
          <p:nvPr>
            <p:ph type="body" idx="1"/>
          </p:nvPr>
        </p:nvSpPr>
        <p:spPr>
          <a:xfrm>
            <a:off x="685750" y="1776825"/>
            <a:ext cx="5509200" cy="4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ustria"/>
              <a:buChar char="•"/>
            </a:pPr>
            <a:r>
              <a:rPr lang="en-US" sz="3000"/>
              <a:t>CHEAP</a:t>
            </a:r>
            <a:endParaRPr sz="3000"/>
          </a:p>
          <a:p>
            <a:pPr marL="342900" lvl="0" indent="-3937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ustria"/>
              <a:buChar char="•"/>
            </a:pPr>
            <a:r>
              <a:rPr lang="en-US" sz="3000"/>
              <a:t>EASY TO MAKE</a:t>
            </a:r>
            <a:endParaRPr sz="3000"/>
          </a:p>
          <a:p>
            <a:pPr marL="342900" lvl="0" indent="-3937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ustria"/>
              <a:buChar char="•"/>
            </a:pPr>
            <a:r>
              <a:rPr lang="en-US" sz="3000"/>
              <a:t>STURDY</a:t>
            </a:r>
            <a:endParaRPr sz="3000"/>
          </a:p>
          <a:p>
            <a:pPr marL="685800" lvl="1" indent="-4000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ustria"/>
              <a:buChar char="•"/>
            </a:pPr>
            <a:r>
              <a:rPr lang="en-US" sz="3000"/>
              <a:t>Even with the largest of cattle</a:t>
            </a:r>
            <a:endParaRPr sz="3000"/>
          </a:p>
          <a:p>
            <a:pPr marL="349250" lvl="1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</a:pPr>
            <a:endParaRPr/>
          </a:p>
        </p:txBody>
      </p:sp>
      <p:pic>
        <p:nvPicPr>
          <p:cNvPr id="311" name="Google Shape;3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pic>
        <p:nvPicPr>
          <p:cNvPr id="313" name="Google Shape;31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4956" y="1550910"/>
            <a:ext cx="2362200" cy="3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6"/>
          <p:cNvSpPr txBox="1"/>
          <p:nvPr/>
        </p:nvSpPr>
        <p:spPr>
          <a:xfrm>
            <a:off x="6270175" y="5106900"/>
            <a:ext cx="628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hlinkClick r:id="rId5"/>
              </a:rPr>
              <a:t>DIY Cattle Mineral Feeder | Cattle farming, Cattle barn, Farm animals</a:t>
            </a:r>
            <a:endParaRPr sz="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/>
              <a:t>INSTRUCTIONS</a:t>
            </a:r>
            <a:endParaRPr/>
          </a:p>
        </p:txBody>
      </p:sp>
      <p:pic>
        <p:nvPicPr>
          <p:cNvPr id="321" name="Google Shape;32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60821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7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pic>
        <p:nvPicPr>
          <p:cNvPr id="323" name="Google Shape;3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076" y="1196285"/>
            <a:ext cx="4136624" cy="5353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/>
              <a:t>INSTRUCTIONS</a:t>
            </a:r>
            <a:endParaRPr/>
          </a:p>
        </p:txBody>
      </p:sp>
      <p:pic>
        <p:nvPicPr>
          <p:cNvPr id="330" name="Google Shape;33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612415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8"/>
          <p:cNvSpPr txBox="1"/>
          <p:nvPr/>
        </p:nvSpPr>
        <p:spPr>
          <a:xfrm>
            <a:off x="7186613" y="6301796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pic>
        <p:nvPicPr>
          <p:cNvPr id="332" name="Google Shape;33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9031" y="1242781"/>
            <a:ext cx="4210126" cy="544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9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/>
              <a:t>SOURCES CITED </a:t>
            </a:r>
            <a:endParaRPr/>
          </a:p>
        </p:txBody>
      </p:sp>
      <p:sp>
        <p:nvSpPr>
          <p:cNvPr id="338" name="Google Shape;338;p39"/>
          <p:cNvSpPr txBox="1">
            <a:spLocks noGrp="1"/>
          </p:cNvSpPr>
          <p:nvPr>
            <p:ph type="body" idx="1"/>
          </p:nvPr>
        </p:nvSpPr>
        <p:spPr>
          <a:xfrm>
            <a:off x="685800" y="1869141"/>
            <a:ext cx="7770813" cy="425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endParaRPr sz="1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Hilton, M.. (2014). Nutritional Requirements of Cattle. Merek Manual - Veterinary Manual.</a:t>
            </a: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merckvetmanual.com/management-and-nutrition/nutrition-beef-cattle/nutritional-requirements-of-beef-cattle?network=g&amp;matchtype=b&amp;keyword=beef%20cattle%20feed%20requirements&amp;creative=228129188387&amp;device=c&amp;devicemodel=&amp;placement=&amp;position=&amp;campaignid=961493643&amp;adgroupid=46575702406&amp;loc_physical_ms=9010229&amp;loc_interest_ms=&amp;gclid=EAIaIQobChMIjI3y0ojt6AIVBZ-fCh2S9g09EAMYAyAAEgKzhfD_BwE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Poore, M.. (2008). Barrel and Tire Mineral Feeder Construction instructions. North Carolina Cooperative Extension Service. </a:t>
            </a: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https://cefs.ncsu.edu/wp-content/uploads/amazing-grazing-barrel-mineral-feeder-design-may-2013.pdf?x47549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 sz="1200" b="1">
                <a:latin typeface="Arial"/>
                <a:ea typeface="Arial"/>
                <a:cs typeface="Arial"/>
                <a:sym typeface="Arial"/>
              </a:rPr>
              <a:t>Rasby, R., Berger, A., Bauer, D., and Brink, D.. (2011). Minerals and Vitamins in Beef Cows. University of Nebraska Extension. EC288.</a:t>
            </a: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http://extensionpublications.unl.edu/assets/pdf/ec288.pdf\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Ward, M. and Lardy, G.. (2005). Beef Cattle Mineral Nutrition. North Dakota University Extension Service. </a:t>
            </a: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https://library.ndsu.edu/ir/bitstream/handle/10365/5354/as1287.pdf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9"/>
          <p:cNvSpPr txBox="1"/>
          <p:nvPr/>
        </p:nvSpPr>
        <p:spPr>
          <a:xfrm>
            <a:off x="7186613" y="6301796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0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/>
              <a:t>CONTACT</a:t>
            </a:r>
            <a:endParaRPr/>
          </a:p>
        </p:txBody>
      </p:sp>
      <p:sp>
        <p:nvSpPr>
          <p:cNvPr id="346" name="Google Shape;346;p40"/>
          <p:cNvSpPr txBox="1">
            <a:spLocks noGrp="1"/>
          </p:cNvSpPr>
          <p:nvPr>
            <p:ph type="body" idx="1"/>
          </p:nvPr>
        </p:nvSpPr>
        <p:spPr>
          <a:xfrm>
            <a:off x="685800" y="1869141"/>
            <a:ext cx="7770813" cy="425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ustria"/>
              <a:buNone/>
            </a:pPr>
            <a:r>
              <a:rPr lang="en-US" sz="6000" b="1"/>
              <a:t>Michelle South</a:t>
            </a:r>
            <a:endParaRPr/>
          </a:p>
          <a:p>
            <a:pPr marL="0" lvl="0" indent="0" algn="ctr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/>
              <a:t>Extension Agent, Agriculture - Livestock</a:t>
            </a:r>
            <a:endParaRPr/>
          </a:p>
          <a:p>
            <a:pPr marL="0" lvl="0" indent="0" algn="ctr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/>
              <a:t>NC Cooperative Extension</a:t>
            </a:r>
            <a:endParaRPr/>
          </a:p>
          <a:p>
            <a:pPr marL="0" lvl="0" indent="0" algn="ctr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/>
              <a:t>Avery and Mitchell Counties</a:t>
            </a:r>
            <a:endParaRPr/>
          </a:p>
          <a:p>
            <a:pPr marL="0" lvl="0" indent="0" algn="ctr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/>
              <a:t>(828) 387-5748</a:t>
            </a:r>
            <a:endParaRPr/>
          </a:p>
          <a:p>
            <a:pPr marL="0" lvl="0" indent="0" algn="ctr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r>
              <a:rPr lang="en-US"/>
              <a:t>mcsouth@ncsu.edu</a:t>
            </a:r>
            <a:endParaRPr/>
          </a:p>
        </p:txBody>
      </p:sp>
      <p:pic>
        <p:nvPicPr>
          <p:cNvPr id="347" name="Google Shape;34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0"/>
          <p:cNvSpPr txBox="1"/>
          <p:nvPr/>
        </p:nvSpPr>
        <p:spPr>
          <a:xfrm>
            <a:off x="7186613" y="6386420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Lustria"/>
              <a:buNone/>
            </a:pPr>
            <a:r>
              <a:rPr lang="en-US" sz="4320" b="1"/>
              <a:t>Beef Cattle - Minerals</a:t>
            </a:r>
            <a:br>
              <a:rPr lang="en-US" sz="4320" b="1"/>
            </a:br>
            <a:r>
              <a:rPr lang="en-US" sz="4320" b="1"/>
              <a:t>- Nutrition -</a:t>
            </a:r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451874" y="1598477"/>
            <a:ext cx="7770813" cy="446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"/>
              <a:buFont typeface="Lustria"/>
              <a:buNone/>
            </a:pPr>
            <a:endParaRPr sz="510" b="1" dirty="0"/>
          </a:p>
          <a:p>
            <a:pPr marL="685800" lvl="1" indent="-33654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380"/>
              <a:buFont typeface="Lustria"/>
              <a:buChar char="•"/>
            </a:pPr>
            <a:r>
              <a:rPr lang="en-US" sz="2380" b="1" dirty="0"/>
              <a:t>Cow nutrition needs to stay high so that calf has plenty of nutritious milk, while maintaining the cow’s requirements. </a:t>
            </a:r>
            <a:endParaRPr dirty="0"/>
          </a:p>
          <a:p>
            <a:pPr marL="349250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380"/>
              <a:buFont typeface="Lustria"/>
              <a:buNone/>
            </a:pPr>
            <a:endParaRPr sz="2380" b="1" dirty="0"/>
          </a:p>
          <a:p>
            <a:pPr marL="685800" lvl="1" indent="-33654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380"/>
              <a:buFont typeface="Lustria"/>
              <a:buChar char="•"/>
            </a:pPr>
            <a:r>
              <a:rPr lang="en-US" sz="2380" b="1" dirty="0"/>
              <a:t>Adequate Forages</a:t>
            </a:r>
            <a:endParaRPr dirty="0"/>
          </a:p>
          <a:p>
            <a:pPr marL="1035050" lvl="2" indent="-34924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10"/>
              <a:buFont typeface="Lustria"/>
              <a:buChar char="•"/>
            </a:pPr>
            <a:r>
              <a:rPr lang="en-US" sz="2210" b="1" dirty="0"/>
              <a:t>Grass</a:t>
            </a:r>
            <a:endParaRPr dirty="0"/>
          </a:p>
          <a:p>
            <a:pPr marL="1035050" lvl="2" indent="-34924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10"/>
              <a:buFont typeface="Lustria"/>
              <a:buChar char="•"/>
            </a:pPr>
            <a:r>
              <a:rPr lang="en-US" sz="2210" b="1" dirty="0"/>
              <a:t>Hay</a:t>
            </a:r>
            <a:endParaRPr dirty="0"/>
          </a:p>
          <a:p>
            <a:pPr marL="1035050" lvl="2" indent="-34924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10"/>
              <a:buFont typeface="Lustria"/>
              <a:buChar char="•"/>
            </a:pPr>
            <a:r>
              <a:rPr lang="en-US" sz="2210" b="1" dirty="0"/>
              <a:t>Silage </a:t>
            </a:r>
            <a:endParaRPr dirty="0"/>
          </a:p>
          <a:p>
            <a:pPr marL="685800" lvl="2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10"/>
              <a:buFont typeface="Lustria"/>
              <a:buNone/>
            </a:pPr>
            <a:endParaRPr sz="2210" dirty="0"/>
          </a:p>
          <a:p>
            <a:pPr marL="349250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80"/>
              <a:buFont typeface="Lustria"/>
              <a:buNone/>
            </a:pPr>
            <a:r>
              <a:rPr lang="en-US" sz="4080" b="1" dirty="0"/>
              <a:t>Adequate</a:t>
            </a:r>
            <a:endParaRPr dirty="0"/>
          </a:p>
          <a:p>
            <a:pPr marL="349250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80"/>
              <a:buFont typeface="Lustria"/>
              <a:buNone/>
            </a:pPr>
            <a:r>
              <a:rPr lang="en-US" sz="4080" b="1" dirty="0"/>
              <a:t> Minerals</a:t>
            </a:r>
            <a:endParaRPr dirty="0"/>
          </a:p>
          <a:p>
            <a:pPr marL="349250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380"/>
              <a:buFont typeface="Lustria"/>
              <a:buNone/>
            </a:pPr>
            <a:endParaRPr sz="2380" b="1" dirty="0"/>
          </a:p>
          <a:p>
            <a:pPr marL="68580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ustria"/>
              <a:buNone/>
            </a:pPr>
            <a:endParaRPr sz="1700" dirty="0"/>
          </a:p>
          <a:p>
            <a:pPr marL="68580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ustria"/>
              <a:buNone/>
            </a:pPr>
            <a:endParaRPr sz="1700" dirty="0"/>
          </a:p>
          <a:p>
            <a:pPr marL="68580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ustria"/>
              <a:buNone/>
            </a:pPr>
            <a:endParaRPr sz="1700" dirty="0"/>
          </a:p>
          <a:p>
            <a:pPr marL="68580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ustria"/>
              <a:buNone/>
            </a:pPr>
            <a:endParaRPr sz="1700" dirty="0"/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5650" y="2877800"/>
            <a:ext cx="4050975" cy="298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5296488" y="5867425"/>
            <a:ext cx="38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hlinkClick r:id="rId5"/>
              </a:rPr>
              <a:t>Hereford | Hereford cattle, Hereford cows, Cow pictures</a:t>
            </a:r>
            <a:endParaRPr sz="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Lustria"/>
              <a:buNone/>
            </a:pPr>
            <a:r>
              <a:rPr lang="en-US" sz="4320" b="1"/>
              <a:t>Beef Cattle - Minerals</a:t>
            </a:r>
            <a:br>
              <a:rPr lang="en-US" sz="4320" b="1"/>
            </a:br>
            <a:r>
              <a:rPr lang="en-US" sz="4320" b="1"/>
              <a:t>- Nutrients -  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509061" y="1789638"/>
            <a:ext cx="4035788" cy="425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Char char="•"/>
            </a:pPr>
            <a:r>
              <a:rPr lang="en-US" sz="2400" b="1"/>
              <a:t>Main Nutrients </a:t>
            </a:r>
            <a:endParaRPr sz="2400"/>
          </a:p>
          <a:p>
            <a:pPr marL="68580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Char char="•"/>
            </a:pPr>
            <a:r>
              <a:rPr lang="en-US" sz="2400" b="1"/>
              <a:t>Water </a:t>
            </a:r>
            <a:endParaRPr sz="2400"/>
          </a:p>
          <a:p>
            <a:pPr marL="68580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Char char="•"/>
            </a:pPr>
            <a:r>
              <a:rPr lang="en-US" sz="2400" b="1"/>
              <a:t>Vitamins </a:t>
            </a:r>
            <a:endParaRPr sz="2400"/>
          </a:p>
          <a:p>
            <a:pPr marL="68580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Char char="•"/>
            </a:pPr>
            <a:r>
              <a:rPr lang="en-US" sz="2400" b="1"/>
              <a:t>Minerals </a:t>
            </a:r>
            <a:endParaRPr sz="2400"/>
          </a:p>
          <a:p>
            <a:pPr marL="68580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Char char="•"/>
            </a:pPr>
            <a:r>
              <a:rPr lang="en-US" sz="2400" b="1"/>
              <a:t>Protein </a:t>
            </a:r>
            <a:endParaRPr sz="240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stria"/>
              <a:buChar char="•"/>
            </a:pPr>
            <a:r>
              <a:rPr lang="en-US" sz="2400" b="1"/>
              <a:t>Energy (Carbohydrates)</a:t>
            </a:r>
            <a:endParaRPr sz="2400"/>
          </a:p>
          <a:p>
            <a:pPr marL="349250" lvl="1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</a:pP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7624" y="1942800"/>
            <a:ext cx="4256200" cy="39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7186613" y="6479596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5700150" y="5867375"/>
            <a:ext cx="195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hlinkClick r:id="rId5"/>
              </a:rPr>
              <a:t>Calf Prices By Month - Beef2Live | Eat Beef * Live Better</a:t>
            </a:r>
            <a:endParaRPr sz="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685800" y="-196477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/>
              <a:t>WATER</a:t>
            </a: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402574" y="1547615"/>
            <a:ext cx="3657713" cy="49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/>
              <a:t>Clean </a:t>
            </a:r>
            <a:endParaRPr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/>
              <a:t>De-Iced if possible </a:t>
            </a:r>
            <a:endParaRPr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/>
              <a:t>Demand increases with temperature or environment </a:t>
            </a:r>
            <a:endParaRPr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/>
              <a:t>Feed  and mineral intake decreases with decrease in water intake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None/>
            </a:pPr>
            <a:endParaRPr/>
          </a:p>
        </p:txBody>
      </p:sp>
      <p:pic>
        <p:nvPicPr>
          <p:cNvPr id="156" name="Google Shape;156;p20" descr="wa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287" y="1684587"/>
            <a:ext cx="4754035" cy="400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5350700" y="5692250"/>
            <a:ext cx="217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hlinkClick r:id="rId5"/>
              </a:rPr>
              <a:t>Young calf with identification tags in ears drinking from a water ...</a:t>
            </a:r>
            <a:endParaRPr sz="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685800" y="-186207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/>
              <a:t>VITAMINS</a:t>
            </a:r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5052218" y="1550893"/>
            <a:ext cx="7770813" cy="425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/>
              <a:t>Essential Vitamins </a:t>
            </a:r>
            <a:endParaRPr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/>
              <a:t>VITAMIN A </a:t>
            </a:r>
            <a:endParaRPr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/>
              <a:t>VITAMIN D</a:t>
            </a:r>
            <a:endParaRPr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/>
              <a:t>VITAMIN E </a:t>
            </a:r>
            <a:endParaRPr/>
          </a:p>
          <a:p>
            <a:pPr marL="685800" lvl="1" indent="-209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</a:pPr>
            <a:endParaRPr b="1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/>
              <a:t>Non-Essential Vitamins </a:t>
            </a:r>
            <a:endParaRPr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/>
              <a:t>VITAMIN K </a:t>
            </a:r>
            <a:endParaRPr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/>
              <a:t>B- VITAMINS </a:t>
            </a:r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875" y="1838075"/>
            <a:ext cx="4587776" cy="318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1320263" y="5019950"/>
            <a:ext cx="6929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hlinkClick r:id="rId5"/>
              </a:rPr>
              <a:t>California cattle producers beef up state's cattle business | Beef ...</a:t>
            </a:r>
            <a:endParaRPr sz="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685800" y="-101575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/>
              <a:t>VITAMIN A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385039" y="1303500"/>
            <a:ext cx="5245894" cy="482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Lustria"/>
              <a:buNone/>
            </a:pPr>
            <a:r>
              <a:rPr lang="en-US" sz="1850" b="1" dirty="0"/>
              <a:t>METABOLIC FUNCTION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Char char="•"/>
            </a:pPr>
            <a:r>
              <a:rPr lang="en-US" sz="1665" b="1" dirty="0"/>
              <a:t>Maintenance of epithelial tissue </a:t>
            </a:r>
            <a:endParaRPr dirty="0"/>
          </a:p>
          <a:p>
            <a:pPr marL="1720850" lvl="4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Char char="•"/>
            </a:pPr>
            <a:r>
              <a:rPr lang="en-US" sz="1665" b="1" dirty="0"/>
              <a:t>Skin			</a:t>
            </a:r>
            <a:endParaRPr dirty="0"/>
          </a:p>
          <a:p>
            <a:pPr marL="1720850" lvl="4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Char char="•"/>
            </a:pPr>
            <a:r>
              <a:rPr lang="en-US" sz="1665" b="1" dirty="0"/>
              <a:t>Respiratory system lining </a:t>
            </a:r>
            <a:endParaRPr dirty="0"/>
          </a:p>
          <a:p>
            <a:pPr marL="1720850" lvl="4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Char char="•"/>
            </a:pPr>
            <a:r>
              <a:rPr lang="en-US" sz="1665" b="1" dirty="0"/>
              <a:t>Digestive system lining </a:t>
            </a:r>
            <a:endParaRPr dirty="0"/>
          </a:p>
          <a:p>
            <a:pPr marL="1720850" lvl="4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Char char="•"/>
            </a:pPr>
            <a:r>
              <a:rPr lang="en-US" sz="1665" b="1" dirty="0"/>
              <a:t>Reproductive system lining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Char char="•"/>
            </a:pPr>
            <a:r>
              <a:rPr lang="en-US" sz="1665" b="1" dirty="0"/>
              <a:t>Eyesight </a:t>
            </a:r>
            <a:endParaRPr dirty="0"/>
          </a:p>
          <a:p>
            <a:pPr marL="1371600" lvl="3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Char char="•"/>
            </a:pPr>
            <a:r>
              <a:rPr lang="en-US" sz="1665" b="1" dirty="0"/>
              <a:t>Adapting from light to dark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Char char="•"/>
            </a:pPr>
            <a:r>
              <a:rPr lang="en-US" sz="1665" b="1" dirty="0"/>
              <a:t>Kidney Function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Char char="•"/>
            </a:pPr>
            <a:r>
              <a:rPr lang="en-US" sz="1665" b="1" dirty="0"/>
              <a:t>Development of bones, teeth, and nerve tissue </a:t>
            </a:r>
            <a:endParaRPr dirty="0"/>
          </a:p>
          <a:p>
            <a:pPr marL="349250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Lustria"/>
              <a:buNone/>
            </a:pPr>
            <a:endParaRPr sz="1850" b="1" dirty="0"/>
          </a:p>
          <a:p>
            <a:pPr marL="349250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Lustria"/>
              <a:buNone/>
            </a:pPr>
            <a:r>
              <a:rPr lang="en-US" sz="1850" b="1" dirty="0"/>
              <a:t> SOURCES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Char char="•"/>
            </a:pPr>
            <a:r>
              <a:rPr lang="en-US" sz="1665" b="1" dirty="0"/>
              <a:t>Mixed rations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Char char="•"/>
            </a:pPr>
            <a:r>
              <a:rPr lang="en-US" sz="1665" b="1" dirty="0"/>
              <a:t>Green plants</a:t>
            </a:r>
            <a:endParaRPr dirty="0"/>
          </a:p>
          <a:p>
            <a:pPr marL="1371600" lvl="3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Char char="•"/>
            </a:pPr>
            <a:r>
              <a:rPr lang="en-US" sz="1665" b="1" dirty="0"/>
              <a:t>Grass </a:t>
            </a:r>
            <a:endParaRPr sz="1665" b="1" dirty="0"/>
          </a:p>
          <a:p>
            <a:pPr marL="1371600" lvl="3" indent="-23082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None/>
            </a:pPr>
            <a:endParaRPr sz="1665" dirty="0"/>
          </a:p>
          <a:p>
            <a:pPr marL="1371600" lvl="3" indent="-23082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Lustria"/>
              <a:buNone/>
            </a:pPr>
            <a:endParaRPr sz="1665" dirty="0"/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3325" y="1480702"/>
            <a:ext cx="3208275" cy="315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6323600" y="4631375"/>
            <a:ext cx="578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hlinkClick r:id="rId5"/>
              </a:rPr>
              <a:t>The eyes have it: Cows' dominance is shown through sight | Drovers</a:t>
            </a:r>
            <a:endParaRPr sz="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/>
              <a:t>VITAMIN D</a:t>
            </a:r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1"/>
          </p:nvPr>
        </p:nvSpPr>
        <p:spPr>
          <a:xfrm>
            <a:off x="0" y="1317624"/>
            <a:ext cx="5842000" cy="434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Lustria"/>
              <a:buChar char="•"/>
            </a:pPr>
            <a:r>
              <a:rPr lang="en-US" sz="1870" b="1" dirty="0"/>
              <a:t>Metabolic Function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ustria"/>
              <a:buChar char="•"/>
            </a:pPr>
            <a:r>
              <a:rPr lang="en-US" sz="1700" b="1" dirty="0"/>
              <a:t>Increases absorption in digestive tract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ustria"/>
              <a:buChar char="•"/>
            </a:pPr>
            <a:r>
              <a:rPr lang="en-US" sz="1700" b="1" dirty="0"/>
              <a:t>Increases metabolic use of calcium and Phosphorous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ustria"/>
              <a:buChar char="•"/>
            </a:pPr>
            <a:r>
              <a:rPr lang="en-US" sz="1700" b="1" dirty="0"/>
              <a:t>Formation of bones and teeth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ustria"/>
              <a:buChar char="•"/>
            </a:pPr>
            <a:r>
              <a:rPr lang="en-US" sz="1700" b="1" dirty="0"/>
              <a:t>Prevents rickets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Lustria"/>
              <a:buChar char="•"/>
            </a:pPr>
            <a:r>
              <a:rPr lang="en-US" sz="1530" b="1" dirty="0"/>
              <a:t>Weakening of bones in young animals 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Lustria"/>
              <a:buChar char="•"/>
            </a:pPr>
            <a:r>
              <a:rPr lang="en-US" sz="1870" b="1" dirty="0"/>
              <a:t>Sources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ustria"/>
              <a:buChar char="•"/>
            </a:pPr>
            <a:r>
              <a:rPr lang="en-US" sz="1700" b="1" dirty="0"/>
              <a:t>Formed by sunlight exposure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ustria"/>
              <a:buChar char="•"/>
            </a:pPr>
            <a:r>
              <a:rPr lang="en-US" sz="1700" b="1" dirty="0"/>
              <a:t>Component in UV Rays is converted to Vitamin D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ustria"/>
              <a:buChar char="•"/>
            </a:pPr>
            <a:r>
              <a:rPr lang="en-US" sz="1700" b="1" dirty="0"/>
              <a:t>Sun Cured Plants </a:t>
            </a:r>
            <a:endParaRPr dirty="0"/>
          </a:p>
          <a:p>
            <a:pPr marL="1035050" lvl="2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Lustria"/>
              <a:buChar char="•"/>
            </a:pPr>
            <a:r>
              <a:rPr lang="en-US" sz="1530" b="1" dirty="0"/>
              <a:t>Hay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Lustria"/>
              <a:buChar char="•"/>
            </a:pPr>
            <a:r>
              <a:rPr lang="en-US" sz="1870" b="1" dirty="0"/>
              <a:t>Requirement </a:t>
            </a:r>
            <a:endParaRPr dirty="0"/>
          </a:p>
          <a:p>
            <a:pPr marL="685800" lvl="1" indent="-336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ustria"/>
              <a:buChar char="•"/>
            </a:pPr>
            <a:r>
              <a:rPr lang="en-US" sz="1700" b="1" dirty="0"/>
              <a:t>Increased in growing animals</a:t>
            </a:r>
            <a:endParaRPr dirty="0"/>
          </a:p>
          <a:p>
            <a:pPr marL="685800" lvl="2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Lustria"/>
              <a:buNone/>
            </a:pPr>
            <a:endParaRPr sz="1530" dirty="0"/>
          </a:p>
          <a:p>
            <a:pPr marL="68580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ustria"/>
              <a:buNone/>
            </a:pPr>
            <a:endParaRPr sz="1700" dirty="0"/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7113" y="1381242"/>
            <a:ext cx="2990964" cy="238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7186613" y="6375943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sp>
        <p:nvSpPr>
          <p:cNvPr id="189" name="Google Shape;189;p23"/>
          <p:cNvSpPr txBox="1"/>
          <p:nvPr/>
        </p:nvSpPr>
        <p:spPr>
          <a:xfrm>
            <a:off x="6239877" y="3768050"/>
            <a:ext cx="49164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 dirty="0">
                <a:solidFill>
                  <a:schemeClr val="hlink"/>
                </a:solidFill>
                <a:hlinkClick r:id="rId5"/>
              </a:rPr>
              <a:t>cow-skeleton-illustration-id184972282 (1024×634) | 동물 해부학 ..</a:t>
            </a:r>
            <a:r>
              <a:rPr lang="en-US" sz="1100" u="sng" dirty="0">
                <a:solidFill>
                  <a:schemeClr val="hlink"/>
                </a:solidFill>
                <a:hlinkClick r:id="rId5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b="1"/>
              <a:t>VITAMIN E</a:t>
            </a:r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168648" y="1420482"/>
            <a:ext cx="7770813" cy="524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 dirty="0"/>
              <a:t>Metabolic Functions 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Not clear 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Takes part in chemical antioxidant that reduces the destruction of other vitamins 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Prevention and treatment of White Muscle Disease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</a:pPr>
            <a:r>
              <a:rPr lang="en-US" b="1" dirty="0"/>
              <a:t>Nutritional muscle dystrophy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</a:pPr>
            <a:r>
              <a:rPr lang="en-US" b="1" dirty="0"/>
              <a:t>Muscle degeneration</a:t>
            </a:r>
            <a:endParaRPr dirty="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</a:pPr>
            <a:r>
              <a:rPr lang="en-US" b="1" dirty="0"/>
              <a:t>Sources 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Most forages </a:t>
            </a:r>
            <a:endParaRPr dirty="0"/>
          </a:p>
          <a:p>
            <a:pPr marL="68580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</a:pPr>
            <a:r>
              <a:rPr lang="en-US" b="1" dirty="0"/>
              <a:t>Whole grains </a:t>
            </a:r>
            <a:endParaRPr dirty="0"/>
          </a:p>
          <a:p>
            <a:pPr marL="103505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</a:pPr>
            <a:r>
              <a:rPr lang="en-US" b="1" dirty="0"/>
              <a:t>Located in the oil of the seed </a:t>
            </a:r>
            <a:endParaRPr dirty="0"/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052" y="3470275"/>
            <a:ext cx="3489250" cy="259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863" y="5946503"/>
            <a:ext cx="1843397" cy="7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 txBox="1"/>
          <p:nvPr/>
        </p:nvSpPr>
        <p:spPr>
          <a:xfrm>
            <a:off x="7186613" y="6259744"/>
            <a:ext cx="1957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M. South, 2019</a:t>
            </a: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6074300" y="5946500"/>
            <a:ext cx="256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hlinkClick r:id="rId5"/>
              </a:rPr>
              <a:t>Poultry &amp; Farm Animals Anatomy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ory">
  <a:themeElements>
    <a:clrScheme name="Story">
      <a:dk1>
        <a:srgbClr val="000000"/>
      </a:dk1>
      <a:lt1>
        <a:srgbClr val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1479</Words>
  <Application>Microsoft Macintosh PowerPoint</Application>
  <PresentationFormat>On-screen Show (4:3)</PresentationFormat>
  <Paragraphs>383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Noto Sans Symbols</vt:lpstr>
      <vt:lpstr>Calibri</vt:lpstr>
      <vt:lpstr>Arial</vt:lpstr>
      <vt:lpstr>Lustria</vt:lpstr>
      <vt:lpstr>Story</vt:lpstr>
      <vt:lpstr>Beef Cattle - Minerals</vt:lpstr>
      <vt:lpstr>HERD GOALS</vt:lpstr>
      <vt:lpstr>Beef Cattle - Minerals - Nutrition -</vt:lpstr>
      <vt:lpstr>Beef Cattle - Minerals - Nutrients -  </vt:lpstr>
      <vt:lpstr>WATER</vt:lpstr>
      <vt:lpstr>VITAMINS</vt:lpstr>
      <vt:lpstr>VITAMIN A</vt:lpstr>
      <vt:lpstr>VITAMIN D</vt:lpstr>
      <vt:lpstr>VITAMIN E</vt:lpstr>
      <vt:lpstr>VITAMIN K </vt:lpstr>
      <vt:lpstr>B- VITAMINS</vt:lpstr>
      <vt:lpstr>MINERALS</vt:lpstr>
      <vt:lpstr>MACROMINERALS</vt:lpstr>
      <vt:lpstr>MACROMINERALS</vt:lpstr>
      <vt:lpstr>MACROMINERALS</vt:lpstr>
      <vt:lpstr>MICROMINERALS</vt:lpstr>
      <vt:lpstr>MICROMINERALS</vt:lpstr>
      <vt:lpstr>MICROMINERALS</vt:lpstr>
      <vt:lpstr>FORAGES </vt:lpstr>
      <vt:lpstr>PROVIDING MINERALS</vt:lpstr>
      <vt:lpstr>DYI FEEDER</vt:lpstr>
      <vt:lpstr>INSTRUCTIONS</vt:lpstr>
      <vt:lpstr>INSTRUCTIONS</vt:lpstr>
      <vt:lpstr>SOURCES CITED </vt:lpstr>
      <vt:lpstr>CONTACT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Beef Cattle - Minerals</dc:title>
  <cp:lastModifiedBy>Microsoft Office User</cp:lastModifiedBy>
  <cp:revision>12</cp:revision>
  <dcterms:modified xsi:type="dcterms:W3CDTF">2020-04-17T18:44:40Z</dcterms:modified>
</cp:coreProperties>
</file>